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58" r:id="rId21"/>
    <p:sldId id="281" r:id="rId22"/>
    <p:sldId id="282" r:id="rId23"/>
    <p:sldId id="275" r:id="rId24"/>
    <p:sldId id="276" r:id="rId25"/>
    <p:sldId id="277" r:id="rId26"/>
    <p:sldId id="278" r:id="rId27"/>
    <p:sldId id="279" r:id="rId28"/>
    <p:sldId id="280" r:id="rId29"/>
    <p:sldId id="283" r:id="rId30"/>
    <p:sldId id="284"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142393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341001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353570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3923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8400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6138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8698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7772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48876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62478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505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168998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1970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94167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07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327899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337611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14932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407552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86182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157585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51B82-7FE4-4C53-938F-8DE75F7B30EF}" type="datetimeFigureOut">
              <a:rPr lang="ms-MY" smtClean="0"/>
              <a:pPr/>
              <a:t>08/10/2015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262502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51B82-7FE4-4C53-938F-8DE75F7B30EF}" type="datetimeFigureOut">
              <a:rPr lang="ms-MY" smtClean="0"/>
              <a:pPr/>
              <a:t>08/10/2015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194FA-8341-4C5A-9A3D-05B03E50F930}" type="slidenum">
              <a:rPr lang="ms-MY" smtClean="0"/>
              <a:pPr/>
              <a:t>‹#›</a:t>
            </a:fld>
            <a:endParaRPr lang="ms-MY"/>
          </a:p>
        </p:txBody>
      </p:sp>
    </p:spTree>
    <p:extLst>
      <p:ext uri="{BB962C8B-B14F-4D97-AF65-F5344CB8AC3E}">
        <p14:creationId xmlns:p14="http://schemas.microsoft.com/office/powerpoint/2010/main" xmlns="" val="1894444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29564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 y="0"/>
            <a:ext cx="914400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8098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914" y="54868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Menurut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Qayyim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895600" y="1673696"/>
            <a:ext cx="5941126" cy="22098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Seseorang</a:t>
            </a: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itu</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mengerjakan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sesuatu</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yang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diperintah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dan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disukai</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Allah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dalam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keadaan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dia</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merasa</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sukar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dan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sulit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melaksanakannya</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ms-MY"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2938614" y="4226396"/>
            <a:ext cx="5898112" cy="1866900"/>
          </a:xfrm>
          <a:prstGeom prst="roundRect">
            <a:avLst>
              <a:gd name="adj" fmla="val 0"/>
            </a:avLst>
          </a:prstGeom>
          <a:solidFill>
            <a:srgbClr val="99CC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Seseorang</a:t>
            </a: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itu</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menjauhi</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larangan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atau</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perkara</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yang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tidak</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disukai</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Allah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walaupun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ia</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cenderung</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untuk</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melakukannya</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n-US" sz="2600" b="1" dirty="0">
              <a:ln w="12700">
                <a:solidFill>
                  <a:schemeClr val="tx1"/>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ight Arrow 5"/>
          <p:cNvSpPr/>
          <p:nvPr/>
        </p:nvSpPr>
        <p:spPr>
          <a:xfrm>
            <a:off x="381000" y="1902296"/>
            <a:ext cx="2362200" cy="16764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ms-MY" sz="26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381000" y="4188296"/>
            <a:ext cx="2362200" cy="16764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ms-MY" sz="26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28600" y="535940"/>
            <a:ext cx="86791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Mengutamakan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kewajipan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agama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66800" y="3268960"/>
            <a:ext cx="6781800" cy="1600200"/>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Melakukan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 syariat yang lebih utama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14991079" flipH="1">
            <a:off x="645848" y="3805676"/>
            <a:ext cx="1257354" cy="679020"/>
          </a:xfrm>
          <a:prstGeom prst="curvedDownArrow">
            <a:avLst>
              <a:gd name="adj1" fmla="val 0"/>
              <a:gd name="adj2" fmla="val 50000"/>
              <a:gd name="adj3" fmla="val 4011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1066800" y="1668760"/>
            <a:ext cx="6781800" cy="1371600"/>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mengabaikan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fardhu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demi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mangambil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tertentu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7" name="Multiply 6"/>
          <p:cNvSpPr/>
          <p:nvPr/>
        </p:nvSpPr>
        <p:spPr>
          <a:xfrm>
            <a:off x="757054" y="1834482"/>
            <a:ext cx="533400" cy="1040155"/>
          </a:xfrm>
          <a:prstGeom prst="mathMultiply">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4514" y="516106"/>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05554"/>
            <a:ext cx="9144000" cy="1569660"/>
          </a:xfrm>
          <a:prstGeom prst="rect">
            <a:avLst/>
          </a:prstGeom>
          <a:solidFill>
            <a:schemeClr val="tx1">
              <a:alpha val="32000"/>
            </a:schemeClr>
          </a:solidFill>
        </p:spPr>
        <p:txBody>
          <a:bodyPr wrap="square">
            <a:spAutoFit/>
          </a:bodyPr>
          <a:lstStyle/>
          <a:p>
            <a:pPr algn="ctr" rtl="1"/>
            <a:r>
              <a:rPr lang="ar-SA" sz="4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48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طَاعَةَ لِبَشَرٍ فِىْ مَعْصِيَةِ الله، </a:t>
            </a:r>
            <a:endParaRPr lang="ar-SA" sz="4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a:t>
            </a:r>
            <a:r>
              <a:rPr lang="ar-SA" sz="48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الطَّاعَةُ فِى الْمَعْرُوْفِ</a:t>
            </a:r>
            <a:r>
              <a:rPr lang="ar-SA" sz="4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24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24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 ومسلم)</a:t>
            </a:r>
            <a:endParaRPr lang="ar-SA" sz="54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388911"/>
            <a:ext cx="9144000" cy="120032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esungguhnya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kebajikan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ed Rectangle 2"/>
          <p:cNvSpPr/>
          <p:nvPr/>
        </p:nvSpPr>
        <p:spPr>
          <a:xfrm>
            <a:off x="685800" y="1143000"/>
            <a:ext cx="8153400" cy="2057400"/>
          </a:xfrm>
          <a:prstGeom prst="roundRect">
            <a:avLst>
              <a:gd name="adj" fmla="val 4845"/>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Penjawat</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awam</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yang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sentiasa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berhadapan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dan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melayani</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berbagai</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kerenah</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orang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awam</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yang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berurusan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tiba-tiba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di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saat</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hampir</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pejabat</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ditutup</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muncul</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seorang</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pelanggan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yang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memerlukan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khidmat</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p>
        </p:txBody>
      </p:sp>
      <p:sp>
        <p:nvSpPr>
          <p:cNvPr id="4" name="Right Arrow 3"/>
          <p:cNvSpPr/>
          <p:nvPr/>
        </p:nvSpPr>
        <p:spPr>
          <a:xfrm>
            <a:off x="229029" y="1244085"/>
            <a:ext cx="685800" cy="559830"/>
          </a:xfrm>
          <a:prstGeom prst="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ectangle 4"/>
          <p:cNvSpPr/>
          <p:nvPr/>
        </p:nvSpPr>
        <p:spPr>
          <a:xfrm>
            <a:off x="38100" y="188640"/>
            <a:ext cx="8953500" cy="1015663"/>
          </a:xfrm>
          <a:prstGeom prst="rect">
            <a:avLst/>
          </a:prstGeom>
        </p:spPr>
        <p:txBody>
          <a:bodyPr wrap="square">
            <a:spAutoFit/>
          </a:bodyPr>
          <a:lstStyle/>
          <a:p>
            <a:pPr lvl="0" algn="ctr">
              <a:defRPr/>
            </a:pP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Menghadapi</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situasi</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masalah</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masyarakat</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al-</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Ithar</a:t>
            </a:r>
            <a:endParaRPr lang="en-US" sz="30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6" name="Rounded Rectangle 5"/>
          <p:cNvSpPr/>
          <p:nvPr/>
        </p:nvSpPr>
        <p:spPr>
          <a:xfrm>
            <a:off x="685800" y="3276600"/>
            <a:ext cx="8153400" cy="1371600"/>
          </a:xfrm>
          <a:prstGeom prst="roundRect">
            <a:avLst>
              <a:gd name="adj" fmla="val 4845"/>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Ketika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sedang</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memandu</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kelihatan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ada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kenderaan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di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simpang</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sebelah</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kiri</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terpaksa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berhenti</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lama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untuk</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membelok</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di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hadapan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a:t>
            </a:r>
            <a:endPar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7" name="Right Arrow 6"/>
          <p:cNvSpPr/>
          <p:nvPr/>
        </p:nvSpPr>
        <p:spPr>
          <a:xfrm>
            <a:off x="184497" y="3149085"/>
            <a:ext cx="685800" cy="559830"/>
          </a:xfrm>
          <a:prstGeom prst="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Rounded Rectangle 7"/>
          <p:cNvSpPr/>
          <p:nvPr/>
        </p:nvSpPr>
        <p:spPr>
          <a:xfrm>
            <a:off x="685800" y="4699515"/>
            <a:ext cx="8153400" cy="1091685"/>
          </a:xfrm>
          <a:prstGeom prst="roundRect">
            <a:avLst>
              <a:gd name="adj" fmla="val 4845"/>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Ada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seorang</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yang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uzur</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tetapi</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terpaksa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beratur</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di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belakang</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anda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untuk</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mendapatkan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perkhidmatan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p>
        </p:txBody>
      </p:sp>
      <p:sp>
        <p:nvSpPr>
          <p:cNvPr id="9" name="Right Arrow 8"/>
          <p:cNvSpPr/>
          <p:nvPr/>
        </p:nvSpPr>
        <p:spPr>
          <a:xfrm>
            <a:off x="231008" y="4621770"/>
            <a:ext cx="685800" cy="559830"/>
          </a:xfrm>
          <a:prstGeom prst="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ounded Rectangle 9"/>
          <p:cNvSpPr/>
          <p:nvPr/>
        </p:nvSpPr>
        <p:spPr>
          <a:xfrm>
            <a:off x="231008" y="5943600"/>
            <a:ext cx="8608192" cy="767938"/>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sv-SE"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Kesemua itu memerlukan simpati dan sedikit </a:t>
            </a:r>
            <a:r>
              <a:rPr lang="sv-SE"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pengorbanan daripada kita.</a:t>
            </a:r>
            <a:endPar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ed Rectangle 2"/>
          <p:cNvSpPr/>
          <p:nvPr/>
        </p:nvSpPr>
        <p:spPr>
          <a:xfrm>
            <a:off x="228600" y="1589112"/>
            <a:ext cx="8686800" cy="1371600"/>
          </a:xfrm>
          <a:prstGeom prst="roundRect">
            <a:avLst>
              <a:gd name="adj" fmla="val 8442"/>
            </a:avLst>
          </a:prstGeom>
          <a:ln/>
        </p:spPr>
        <p:style>
          <a:lnRef idx="3">
            <a:schemeClr val="lt1"/>
          </a:lnRef>
          <a:fillRef idx="1">
            <a:schemeClr val="accent2"/>
          </a:fillRef>
          <a:effectRef idx="1">
            <a:schemeClr val="accent2"/>
          </a:effectRef>
          <a:fontRef idx="minor">
            <a:schemeClr val="lt1"/>
          </a:fontRef>
        </p:style>
        <p:txBody>
          <a:bodyPr anchor="ctr"/>
          <a:lstStyle/>
          <a:p>
            <a:pPr lvl="0" algn="ctr">
              <a:defRPr/>
            </a:pP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Wujudnya</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amalan</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lvl="0" algn="ctr">
              <a:defRPr/>
            </a:pPr>
            <a:r>
              <a:rPr lang="en-MY"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MY"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Mendahulukan</a:t>
            </a:r>
            <a:r>
              <a:rPr lang="en-MY"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Kebajikan</a:t>
            </a:r>
            <a:r>
              <a:rPr lang="en-MY"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Orang Lain”</a:t>
            </a:r>
            <a:endParaRPr lang="ms-MY"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501714"/>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keselesaan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28600" y="3341712"/>
            <a:ext cx="8678883" cy="1066800"/>
          </a:xfrm>
          <a:prstGeom prst="roundRect">
            <a:avLst>
              <a:gd name="adj" fmla="val 8442"/>
            </a:avLst>
          </a:prstGeom>
          <a:ln/>
        </p:spPr>
        <p:style>
          <a:lnRef idx="3">
            <a:schemeClr val="lt1"/>
          </a:lnRef>
          <a:fillRef idx="1">
            <a:schemeClr val="accent6"/>
          </a:fillRef>
          <a:effectRef idx="1">
            <a:schemeClr val="accent6"/>
          </a:effectRef>
          <a:fontRef idx="minor">
            <a:schemeClr val="lt1"/>
          </a:fontRef>
        </p:style>
        <p:txBody>
          <a:bodyPr anchor="ctr"/>
          <a:lstStyle/>
          <a:p>
            <a:pPr lvl="0" algn="ctr">
              <a:defRPr/>
            </a:pP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Menjadi</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golongan</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beriman</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Islam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hasil</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pengorbanan</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jihad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baginda</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Rasulullah</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s.a.w</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236517" y="4789512"/>
            <a:ext cx="8678883" cy="1447800"/>
          </a:xfrm>
          <a:prstGeom prst="roundRect">
            <a:avLst>
              <a:gd name="adj" fmla="val 8442"/>
            </a:avLst>
          </a:prstGeom>
          <a:ln w="38100">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lvl="0" algn="ctr">
              <a:defRPr/>
            </a:pP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Baginda</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sangat</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prihatin</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terhadap</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nasib</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ummatnya</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begitu</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bimbang</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andainya</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tersasar</a:t>
            </a:r>
            <a:r>
              <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4514" y="325105"/>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128</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94418"/>
            <a:ext cx="9144000" cy="1446550"/>
          </a:xfrm>
          <a:prstGeom prst="rect">
            <a:avLst/>
          </a:prstGeom>
          <a:solidFill>
            <a:schemeClr val="tx1">
              <a:alpha val="32000"/>
            </a:schemeClr>
          </a:solidFill>
        </p:spPr>
        <p:txBody>
          <a:bodyPr wrap="square">
            <a:spAutoFit/>
          </a:bodyPr>
          <a:lstStyle/>
          <a:p>
            <a:pPr algn="ct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جَاءكُمْ رَسُولٌ مِّنْ أَنفُسِكُمْ عَزِيزٌ عَلَيْهِ مَا عَنِتُّمْ حَرِيصٌ عَلَيْكُم بِالْمُؤْمِنِينَ رَؤُوفٌ رَّحِيمٌ</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185662"/>
            <a:ext cx="9144000" cy="2123658"/>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 telah datang kepada kamu seorang Rasul dari golongan kamu </a:t>
            </a:r>
            <a:r>
              <a:rPr lang="ms-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sendiri (iaitu Nabi Muhammad s.a.w),  </a:t>
            </a:r>
            <a:r>
              <a:rPr lang="ms-MY"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yang menjadi sangat berat kepadanya sebarang </a:t>
            </a:r>
            <a:r>
              <a:rPr lang="ms-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kesusahan yang ditanggung oleh kamu, </a:t>
            </a:r>
            <a:r>
              <a:rPr lang="ms-MY"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yang sangat inginkan kebaikan bagimu, (dan) amat belas lagi penyayang kepada orang yang beriman.”</a:t>
            </a:r>
            <a:endParaRPr kumimoji="0" lang="ms-MY" sz="22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ed Rectangle 2"/>
          <p:cNvSpPr/>
          <p:nvPr/>
        </p:nvSpPr>
        <p:spPr>
          <a:xfrm>
            <a:off x="228599" y="1696431"/>
            <a:ext cx="8686799" cy="1167121"/>
          </a:xfrm>
          <a:prstGeom prst="roundRect">
            <a:avLst>
              <a:gd name="adj" fmla="val 8442"/>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Menyumbang</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apa</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jua</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ada</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terdaya</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demi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maslahah</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mereka</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memerlukan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t>
            </a:r>
            <a:endParaRPr lang="ms-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196552"/>
            <a:ext cx="9144000" cy="1384995"/>
          </a:xfrm>
          <a:prstGeom prst="rect">
            <a:avLst/>
          </a:prstGeom>
        </p:spPr>
        <p:txBody>
          <a:bodyPr wrap="square">
            <a:spAutoFit/>
          </a:bodyPr>
          <a:lstStyle/>
          <a:p>
            <a:pPr algn="ctr">
              <a:defRPr/>
            </a:pP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ewujudkan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masyarakat</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harmoni</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penyayang</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maju</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bertamadun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berbudi</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p:txBody>
      </p:sp>
      <p:sp>
        <p:nvSpPr>
          <p:cNvPr id="5" name="Rounded Rectangle 4"/>
          <p:cNvSpPr/>
          <p:nvPr/>
        </p:nvSpPr>
        <p:spPr>
          <a:xfrm>
            <a:off x="219693" y="2939752"/>
            <a:ext cx="8678883" cy="1752600"/>
          </a:xfrm>
          <a:prstGeom prst="roundRect">
            <a:avLst>
              <a:gd name="adj" fmla="val 8442"/>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Berbagai</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peraturan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disyariatkan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seperti</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kewajipan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berzakat</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ibadat</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korban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beberapa</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hukum</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melibatkan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sumbangan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kepada</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golongan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fakir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miskin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seperti</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kaffarah</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fidyah</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bayaran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dam.</a:t>
            </a:r>
            <a:endParaRPr lang="ms-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211777" y="4768552"/>
            <a:ext cx="8686799" cy="1828800"/>
          </a:xfrm>
          <a:prstGeom prst="roundRect">
            <a:avLst>
              <a:gd name="adj" fmla="val 8442"/>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Tidak</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merasa</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keberatan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mendahulukan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kebajikan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Laksanakan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semua</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itu</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dengan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ikhlas</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hanya</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mengharapkan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keredhaan</a:t>
            </a: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Allah.</a:t>
            </a:r>
            <a:endParaRPr lang="ms-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endParaRPr>
          </a:p>
        </p:txBody>
      </p:sp>
      <p:sp>
        <p:nvSpPr>
          <p:cNvPr id="7" name="Curved Right Arrow 6"/>
          <p:cNvSpPr/>
          <p:nvPr/>
        </p:nvSpPr>
        <p:spPr>
          <a:xfrm>
            <a:off x="59377" y="1848830"/>
            <a:ext cx="474023" cy="862321"/>
          </a:xfrm>
          <a:prstGeom prst="curvedRight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solidFill>
                <a:schemeClr val="tx1"/>
              </a:solidFill>
            </a:endParaRPr>
          </a:p>
        </p:txBody>
      </p:sp>
      <p:sp>
        <p:nvSpPr>
          <p:cNvPr id="8" name="Curved Right Arrow 7"/>
          <p:cNvSpPr/>
          <p:nvPr/>
        </p:nvSpPr>
        <p:spPr>
          <a:xfrm>
            <a:off x="59376" y="3291741"/>
            <a:ext cx="474023" cy="862321"/>
          </a:xfrm>
          <a:prstGeom prst="curvedRight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solidFill>
                <a:schemeClr val="tx1"/>
              </a:solidFill>
            </a:endParaRPr>
          </a:p>
        </p:txBody>
      </p:sp>
      <p:sp>
        <p:nvSpPr>
          <p:cNvPr id="9" name="Curved Right Arrow 8"/>
          <p:cNvSpPr/>
          <p:nvPr/>
        </p:nvSpPr>
        <p:spPr>
          <a:xfrm>
            <a:off x="59377" y="5073352"/>
            <a:ext cx="474023" cy="862321"/>
          </a:xfrm>
          <a:prstGeom prst="curvedRight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52400" y="188640"/>
            <a:ext cx="8763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Keistimewaan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mengamalkan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ithar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05780" y="1143000"/>
            <a:ext cx="7504820" cy="914400"/>
          </a:xfrm>
          <a:prstGeom prst="roundRect">
            <a:avLst>
              <a:gd name="adj" fmla="val 12781"/>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Mendapat</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pujian</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disayangi</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a:t>
            </a:r>
          </a:p>
        </p:txBody>
      </p:sp>
      <p:sp>
        <p:nvSpPr>
          <p:cNvPr id="5" name="Rounded Rectangle 4"/>
          <p:cNvSpPr/>
          <p:nvPr/>
        </p:nvSpPr>
        <p:spPr>
          <a:xfrm>
            <a:off x="1074568" y="3048001"/>
            <a:ext cx="7537700" cy="914399"/>
          </a:xfrm>
          <a:prstGeom prst="roundRect">
            <a:avLst>
              <a:gd name="adj" fmla="val 698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Menyumpurnakan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iman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memperolehi</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ar-SA" sz="36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البِرْ</a:t>
            </a:r>
            <a:r>
              <a:rPr lang="ar-SA"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iaitu</a:t>
            </a:r>
            <a:r>
              <a:rPr lang="en-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kebajikan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1105780" y="2133600"/>
            <a:ext cx="7504820" cy="838200"/>
          </a:xfrm>
          <a:prstGeom prst="roundRect">
            <a:avLst>
              <a:gd name="adj" fmla="val 6985"/>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Memperolehi</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keberkatan</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hidup</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di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dunia</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rahmat</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di </a:t>
            </a: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akhirat</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7" name="Rounded Rectangle 6"/>
          <p:cNvSpPr/>
          <p:nvPr/>
        </p:nvSpPr>
        <p:spPr>
          <a:xfrm>
            <a:off x="1066800" y="4038600"/>
            <a:ext cx="7569530" cy="838200"/>
          </a:xfrm>
          <a:prstGeom prst="roundRect">
            <a:avLst>
              <a:gd name="adj" fmla="val 6985"/>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Menghindarkan</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diri</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daripada</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cengkaman</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sifat</a:t>
            </a:r>
            <a:r>
              <a:rPr lang="en-US" sz="20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ar-SA" sz="3200" b="1"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الشُحْ</a:t>
            </a:r>
            <a:r>
              <a:rPr lang="ar-SA" sz="20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iaitu</a:t>
            </a:r>
            <a:r>
              <a:rPr lang="en-US"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terlampau</a:t>
            </a:r>
            <a:r>
              <a:rPr lang="en-US"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bakhil</a:t>
            </a:r>
            <a:r>
              <a:rPr lang="en-US" sz="2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8" name="Rounded Rectangle 7"/>
          <p:cNvSpPr/>
          <p:nvPr/>
        </p:nvSpPr>
        <p:spPr>
          <a:xfrm>
            <a:off x="1066800" y="4912425"/>
            <a:ext cx="7537700" cy="761999"/>
          </a:xfrm>
          <a:prstGeom prst="roundRect">
            <a:avLst>
              <a:gd name="adj" fmla="val 6985"/>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Menteladani</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akhlak</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Rasulullah</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1066800" y="5715000"/>
            <a:ext cx="7537700" cy="1066800"/>
          </a:xfrm>
          <a:prstGeom prst="roundRect">
            <a:avLst>
              <a:gd name="adj" fmla="val 6985"/>
            </a:avLst>
          </a:prstGeom>
          <a:solidFill>
            <a:schemeClr val="accent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Memperkasakan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sifat</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saling</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menolong</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saling</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menjamin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serta</a:t>
            </a:r>
            <a:r>
              <a:rPr lang="en-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memantapkan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mawaddah</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jalinan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sosio-ekonomi</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kalangan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umat</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0" name="Up Arrow 9"/>
          <p:cNvSpPr/>
          <p:nvPr/>
        </p:nvSpPr>
        <p:spPr>
          <a:xfrm rot="5400000">
            <a:off x="575725" y="1249266"/>
            <a:ext cx="701737" cy="641605"/>
          </a:xfrm>
          <a:prstGeom prst="upArrow">
            <a:avLst/>
          </a:prstGeom>
          <a:solidFill>
            <a:schemeClr val="bg2"/>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a:effectLst>
                <a:outerShdw blurRad="38100" dist="38100" dir="2700000" algn="tl">
                  <a:srgbClr val="000000">
                    <a:alpha val="43137"/>
                  </a:srgbClr>
                </a:outerShdw>
              </a:effectLst>
            </a:endParaRPr>
          </a:p>
        </p:txBody>
      </p:sp>
      <p:sp>
        <p:nvSpPr>
          <p:cNvPr id="11" name="Up Arrow 10"/>
          <p:cNvSpPr/>
          <p:nvPr/>
        </p:nvSpPr>
        <p:spPr>
          <a:xfrm rot="5400000">
            <a:off x="503334" y="4983066"/>
            <a:ext cx="701737" cy="641605"/>
          </a:xfrm>
          <a:prstGeom prst="upArrow">
            <a:avLst/>
          </a:prstGeom>
          <a:solidFill>
            <a:schemeClr val="bg2"/>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a:p>
        </p:txBody>
      </p:sp>
      <p:sp>
        <p:nvSpPr>
          <p:cNvPr id="12" name="Up Arrow 11"/>
          <p:cNvSpPr/>
          <p:nvPr/>
        </p:nvSpPr>
        <p:spPr>
          <a:xfrm rot="5400000">
            <a:off x="503334" y="4068666"/>
            <a:ext cx="701737" cy="641605"/>
          </a:xfrm>
          <a:prstGeom prst="upArrow">
            <a:avLst/>
          </a:prstGeom>
          <a:solidFill>
            <a:schemeClr val="bg2"/>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a:p>
        </p:txBody>
      </p:sp>
      <p:sp>
        <p:nvSpPr>
          <p:cNvPr id="13" name="Up Arrow 12"/>
          <p:cNvSpPr/>
          <p:nvPr/>
        </p:nvSpPr>
        <p:spPr>
          <a:xfrm rot="5400000">
            <a:off x="503334" y="3200336"/>
            <a:ext cx="701737" cy="641605"/>
          </a:xfrm>
          <a:prstGeom prst="upArrow">
            <a:avLst/>
          </a:prstGeom>
          <a:solidFill>
            <a:schemeClr val="bg2"/>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a:p>
        </p:txBody>
      </p:sp>
      <p:sp>
        <p:nvSpPr>
          <p:cNvPr id="14" name="Up Arrow 13"/>
          <p:cNvSpPr/>
          <p:nvPr/>
        </p:nvSpPr>
        <p:spPr>
          <a:xfrm rot="5400000">
            <a:off x="503334" y="2239866"/>
            <a:ext cx="701737" cy="641605"/>
          </a:xfrm>
          <a:prstGeom prst="upArrow">
            <a:avLst/>
          </a:prstGeom>
          <a:solidFill>
            <a:schemeClr val="bg2"/>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a:p>
        </p:txBody>
      </p:sp>
      <p:sp>
        <p:nvSpPr>
          <p:cNvPr id="15" name="Up Arrow 14"/>
          <p:cNvSpPr/>
          <p:nvPr/>
        </p:nvSpPr>
        <p:spPr>
          <a:xfrm rot="5400000">
            <a:off x="531528" y="5897466"/>
            <a:ext cx="701737" cy="641605"/>
          </a:xfrm>
          <a:prstGeom prst="upArrow">
            <a:avLst/>
          </a:prstGeom>
          <a:solidFill>
            <a:schemeClr val="bg2"/>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6200" y="325105"/>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Ali Imran,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92</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35496" y="1694418"/>
            <a:ext cx="8991600" cy="1446550"/>
          </a:xfrm>
          <a:prstGeom prst="rect">
            <a:avLst/>
          </a:prstGeom>
          <a:solidFill>
            <a:schemeClr val="tx1">
              <a:lumMod val="65000"/>
              <a:lumOff val="35000"/>
              <a:alpha val="18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SA" sz="4400" b="1" dirty="0" smtClean="0">
                <a:ln>
                  <a:solidFill>
                    <a:schemeClr val="tx1">
                      <a:lumMod val="65000"/>
                      <a:lumOff val="35000"/>
                    </a:schemeClr>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لَن تَنَالُواْ الْبِرَّ حَتَّى تُنفِقُواْ مِمَّا تُحِبُّونَ وَمَا تُنفِقُواْ مِن شَيْءٍ فَإِنَّ </a:t>
            </a:r>
            <a:r>
              <a:rPr lang="ar-SA" sz="4400" b="1" dirty="0" smtClean="0">
                <a:ln>
                  <a:solidFill>
                    <a:schemeClr val="tx1">
                      <a:lumMod val="65000"/>
                      <a:lumOff val="35000"/>
                    </a:schemeClr>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اللهَ </a:t>
            </a:r>
            <a:r>
              <a:rPr lang="ar-SA" sz="4400" b="1" dirty="0" smtClean="0">
                <a:ln>
                  <a:solidFill>
                    <a:schemeClr val="tx1">
                      <a:lumMod val="65000"/>
                      <a:lumOff val="35000"/>
                    </a:schemeClr>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بِهِ عَلِيمٌ</a:t>
            </a:r>
            <a:endParaRPr kumimoji="0" lang="en-US" sz="4400" b="1" i="0" u="none" strike="noStrike" cap="none" normalizeH="0" baseline="0" dirty="0" smtClean="0">
              <a:ln>
                <a:solidFill>
                  <a:schemeClr val="tx1">
                    <a:lumMod val="65000"/>
                    <a:lumOff val="35000"/>
                  </a:schemeClr>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
        <p:nvSpPr>
          <p:cNvPr id="5" name="Rectangle 4"/>
          <p:cNvSpPr/>
          <p:nvPr/>
        </p:nvSpPr>
        <p:spPr>
          <a:xfrm>
            <a:off x="0" y="3732128"/>
            <a:ext cx="9144000" cy="1785104"/>
          </a:xfrm>
          <a:prstGeom prst="rect">
            <a:avLst/>
          </a:prstGeom>
          <a:solidFill>
            <a:schemeClr val="lt1">
              <a:alpha val="4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-kali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kebajikan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kebaktian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dermakan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sebahagian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sayangi</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dermakan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mengetahuinya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2" y="2010320"/>
            <a:ext cx="9144032" cy="4154984"/>
          </a:xfrm>
          <a:prstGeom prst="rect">
            <a:avLst/>
          </a:prstGeom>
          <a:solidFill>
            <a:schemeClr val="tx1">
              <a:alpha val="25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228600" y="558552"/>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147866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1889720"/>
            <a:ext cx="9144000" cy="2400657"/>
          </a:xfrm>
          <a:prstGeom prst="rect">
            <a:avLst/>
          </a:prstGeom>
          <a:solidFill>
            <a:schemeClr val="accent2">
              <a:lumMod val="50000"/>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399992" y="498588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5283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xmlns="" val="309954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xmlns="" val="145063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0" y="471264"/>
            <a:ext cx="8839200"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Allah S.W.T.</a:t>
            </a:r>
          </a:p>
        </p:txBody>
      </p:sp>
      <p:sp>
        <p:nvSpPr>
          <p:cNvPr id="7" name="Rectangle 6"/>
          <p:cNvSpPr/>
          <p:nvPr/>
        </p:nvSpPr>
        <p:spPr>
          <a:xfrm>
            <a:off x="0" y="1947612"/>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8" name="TextBox 7"/>
          <p:cNvSpPr txBox="1"/>
          <p:nvPr/>
        </p:nvSpPr>
        <p:spPr>
          <a:xfrm>
            <a:off x="428596" y="4358714"/>
            <a:ext cx="8572528"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820563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2075944"/>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509736"/>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206567"/>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820563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66640" y="1827711"/>
            <a:ext cx="8572560" cy="1754326"/>
          </a:xfrm>
          <a:prstGeom prst="rect">
            <a:avLst/>
          </a:prstGeom>
          <a:solidFill>
            <a:schemeClr val="accent5">
              <a:lumMod val="60000"/>
              <a:lumOff val="40000"/>
              <a:alpha val="50000"/>
            </a:schemeClr>
          </a:solidFill>
        </p:spPr>
        <p:txBody>
          <a:bodyPr wrap="square">
            <a:spAutoFit/>
          </a:bodyPr>
          <a:lstStyle/>
          <a:p>
            <a:pPr algn="ctr" rtl="1"/>
            <a:r>
              <a:rPr lang="ar-SA" sz="5400" b="1" dirty="0" smtClean="0">
                <a:solidFill>
                  <a:srgbClr val="FFFF00"/>
                </a:solidFill>
                <a:effectLst>
                  <a:glow rad="101600">
                    <a:schemeClr val="tx1">
                      <a:alpha val="60000"/>
                    </a:schemeClr>
                  </a:glow>
                </a:effectLst>
                <a:cs typeface="Traditional Arabic" pitchFamily="2" charset="-78"/>
              </a:rPr>
              <a:t>اللَّهُمَّ صَلِّ وَسَلِّمْ عَلَى عَبْدِكَ وَرَسُوْلِكَ مُحَمَّدٍ وَعَلَى آلِهِ وَصَحْبِهِ</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05406"/>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9552" y="332656"/>
            <a:ext cx="821537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820563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804810" y="509826"/>
            <a:ext cx="750099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3780"/>
            <a:ext cx="9144000" cy="923330"/>
          </a:xfrm>
          <a:prstGeom prst="rect">
            <a:avLst/>
          </a:prstGeom>
          <a:solidFill>
            <a:schemeClr val="tx1">
              <a:alpha val="1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وَأَحْسِنُوا كَمَا أَحْسَنَ اللهُ إلَيْكُم. </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05406"/>
            <a:ext cx="9144000" cy="1815882"/>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berbuatlah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ikhlas</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sebagaimana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mengurniakan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menjadi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820563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6200" y="336439"/>
            <a:ext cx="9144000" cy="1015663"/>
          </a:xfrm>
          <a:prstGeom prst="rect">
            <a:avLst/>
          </a:prstGeom>
          <a:noFill/>
        </p:spPr>
        <p:txBody>
          <a:bodyPr wrap="square">
            <a:spAutoFit/>
          </a:bodyPr>
          <a:lstStyle/>
          <a:p>
            <a:pPr algn="ctr" fontAlgn="auto">
              <a:spcBef>
                <a:spcPts val="0"/>
              </a:spcBef>
              <a:spcAft>
                <a:spcPts val="0"/>
              </a:spcAft>
              <a:defRPr/>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Firman</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Allah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Taala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Dalam</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p>
          <a:p>
            <a:pPr algn="ctr" fontAlgn="auto">
              <a:spcBef>
                <a:spcPts val="0"/>
              </a:spcBef>
              <a:spcAft>
                <a:spcPts val="0"/>
              </a:spcAft>
              <a:defRPr/>
            </a:pP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Surah Al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Hujurat</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Ayat</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10</a:t>
            </a:r>
            <a:endParaRPr lang="en-US"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4" name="Rectangle 3"/>
          <p:cNvSpPr/>
          <p:nvPr/>
        </p:nvSpPr>
        <p:spPr>
          <a:xfrm>
            <a:off x="1447800" y="1990546"/>
            <a:ext cx="6553200" cy="923330"/>
          </a:xfrm>
          <a:prstGeom prst="rect">
            <a:avLst/>
          </a:prstGeom>
          <a:solidFill>
            <a:schemeClr val="tx1">
              <a:alpha val="3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الْمُؤْمِنُونَ إِخْوَةٌ</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079974"/>
            <a:ext cx="9144000" cy="1077218"/>
          </a:xfrm>
          <a:prstGeom prst="rect">
            <a:avLst/>
          </a:prstGeom>
          <a:solidFill>
            <a:schemeClr val="lt1">
              <a:alpha val="48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a:t>
            </a:r>
          </a:p>
          <a:p>
            <a:pPr algn="ctr" fontAlgn="auto">
              <a:spcBef>
                <a:spcPts val="0"/>
              </a:spcBef>
              <a:spcAft>
                <a:spcPts val="0"/>
              </a:spcAft>
              <a:defRPr/>
            </a:pP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itu</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bersaudara</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820563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53344" y="368424"/>
            <a:ext cx="7704856" cy="1015663"/>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Seruan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Solat</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p>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Secara</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Berjemaah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725724" y="2700536"/>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berjemaah semasa hayat baginda. </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rot="5400000">
            <a:off x="826243" y="1168021"/>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725723" y="4179550"/>
            <a:ext cx="7847955"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kita, lebih-lebih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lagi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solat subuh berjemaah di masjid</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xmlns="" val="2820563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928662" y="3048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3067472"/>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869160"/>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492335"/>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768145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19677"/>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928662" y="325105"/>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3068960"/>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فِيْهِمَا لَأَتَوْهُمَا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869160"/>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412776"/>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76814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1662937"/>
            <a:ext cx="9144000" cy="1938992"/>
          </a:xfrm>
          <a:prstGeom prst="rect">
            <a:avLst/>
          </a:prstGeom>
          <a:solidFill>
            <a:schemeClr val="accent2">
              <a:lumMod val="50000"/>
              <a:alpha val="14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51812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06255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xmlns="" val="144248600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018375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3708406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2314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xmlns="" val="1590664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xmlns="" val="1506685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537953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xmlns="" val="2270890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xmlns="" val="4216532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0212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28600" y="1600200"/>
            <a:ext cx="8572560" cy="1754326"/>
          </a:xfrm>
          <a:prstGeom prst="rect">
            <a:avLst/>
          </a:prstGeom>
          <a:solidFill>
            <a:srgbClr val="990000">
              <a:alpha val="1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4077831"/>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314653"/>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14348" y="54868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84855"/>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وَتَعَاوَنُوْا عَلَى الْبِرِّ وَالتَّقْوَى،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تَعَاوَنُوْا عَلَى الإِثْمِ وَالْعُدْوَان. </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04800" y="3558495"/>
            <a:ext cx="86106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saling</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membantu</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takwa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saling</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menolong</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membawa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dosa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permusuhan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taz aizi\Documents\Mendahului Keperlua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036"/>
            <a:ext cx="9144000" cy="6937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1984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6200" y="357337"/>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Contoh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pengorbanan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sahabat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07142" y="1805137"/>
            <a:ext cx="7924800" cy="1143000"/>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mengutama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mendahulukan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kepentingan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sahabat-sahabat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meskipun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sendiri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sangat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memerlukan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09600" y="3255395"/>
            <a:ext cx="7922342" cy="1629696"/>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Sahabat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Ansar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sanggup</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menerima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tetamu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sedangkan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beliau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mempunyai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makanan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mencukupi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6" name="Snip Diagonal Corner Rectangle 5"/>
          <p:cNvSpPr/>
          <p:nvPr/>
        </p:nvSpPr>
        <p:spPr>
          <a:xfrm>
            <a:off x="1295400" y="4885091"/>
            <a:ext cx="7162800" cy="1568245"/>
          </a:xfrm>
          <a:prstGeom prst="snip2Diag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Sahabat</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budiman</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mengarahkan</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isterinya</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menidurkan</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awal</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lupa</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makan</a:t>
            </a:r>
            <a:r>
              <a:rPr lang="en-US"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urved Left Arrow 6"/>
          <p:cNvSpPr/>
          <p:nvPr/>
        </p:nvSpPr>
        <p:spPr>
          <a:xfrm>
            <a:off x="7887929" y="3903095"/>
            <a:ext cx="835742" cy="1476068"/>
          </a:xfrm>
          <a:prstGeom prst="curvedLef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4514" y="368623"/>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Hasyr</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9</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345992"/>
            <a:ext cx="9144000" cy="1938992"/>
          </a:xfrm>
          <a:prstGeom prst="rect">
            <a:avLst/>
          </a:prstGeom>
          <a:solidFill>
            <a:schemeClr val="tx1">
              <a:alpha val="32000"/>
            </a:schemeClr>
          </a:solidFill>
        </p:spPr>
        <p:txBody>
          <a:bodyPr wrap="square">
            <a:spAutoFit/>
          </a:bodyPr>
          <a:lstStyle/>
          <a:p>
            <a:pPr algn="ct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وَالَّذِينَ تَبَوَّؤُوا الدَّارَ وَالْإِيمَانَ مِن قَبْلِهِمْ يُحِبُّونَ مَنْ هَاجَرَ إِلَيْهِمْ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يَجِدُونَ فِي صُدُورِهِمْ حَاجَةً مِّمَّا أُوتُوا وَيُؤْثِرُونَ عَلَى أَنفُسِهِمْ وَلَوْ كَانَ بِهِمْ خَصَاصَةٌ وَمَن يُوقَ شُحَّ نَفْسِهِ فَأُوْلَئِكَ هُمُ الْمُفْلِحُونَ</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501008"/>
            <a:ext cx="9144000" cy="286232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orang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yang (Ansar) yang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mendiami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negeri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(Madinah) serta beriman sebelum mereka, mengasihi orang yang berhijrah ke negeri mereka, dan tidak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ada pula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di dalam hati mereka perasaan berhajatkan apa yang telah diberi kepada orang yang berhijrah itu; dan mereka mengutamakan (kaum Muhajirin itu) lebih daripada diri sendiri, sekalipun mereka dalam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kekurangan dan sangat-sangat berhajat.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sesiapa yang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menjaga serta memelihara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dirinya daripada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dipengaruhi tabiat bakhilnya, maka mereka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itulah orang yang berjaya.”</a:t>
            </a:r>
            <a:endParaRPr kumimoji="0" lang="ms-MY"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taz aizi\Documents\Mendahului Keperluan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ed Rectangle 2"/>
          <p:cNvSpPr/>
          <p:nvPr/>
        </p:nvSpPr>
        <p:spPr>
          <a:xfrm>
            <a:off x="870204" y="914400"/>
            <a:ext cx="5181600" cy="990600"/>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Pendapat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Kathir</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657600" y="1788720"/>
            <a:ext cx="5181600" cy="990600"/>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Mendahului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keperluan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 lain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880100" y="3200400"/>
            <a:ext cx="7120900" cy="990600"/>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6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Ibn</a:t>
            </a:r>
            <a:r>
              <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Taimiyah</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447800" y="4114800"/>
            <a:ext cx="7467600" cy="1524000"/>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Mendahulukan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kepentingan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lain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keadaan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kritikal</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mulia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bersedekah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bersimpati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Up Arrow 6"/>
          <p:cNvSpPr/>
          <p:nvPr/>
        </p:nvSpPr>
        <p:spPr>
          <a:xfrm rot="5400000">
            <a:off x="399288" y="678180"/>
            <a:ext cx="484632" cy="978408"/>
          </a:xfrm>
          <a:prstGeom prst="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Up Arrow 7"/>
          <p:cNvSpPr/>
          <p:nvPr/>
        </p:nvSpPr>
        <p:spPr>
          <a:xfrm rot="5400000">
            <a:off x="419080" y="3092196"/>
            <a:ext cx="484632" cy="978408"/>
          </a:xfrm>
          <a:prstGeom prst="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Rounded Rectangle 8"/>
          <p:cNvSpPr/>
          <p:nvPr/>
        </p:nvSpPr>
        <p:spPr>
          <a:xfrm>
            <a:off x="4768497" y="5562600"/>
            <a:ext cx="3124200" cy="818728"/>
          </a:xfrm>
          <a:prstGeom prst="roundRect">
            <a:avLst>
              <a:gd name="adj" fmla="val 0"/>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800" b="1" dirty="0">
                <a:solidFill>
                  <a:srgbClr val="FFFF00"/>
                </a:solidFill>
                <a:effectLst>
                  <a:outerShdw blurRad="38100" dist="38100" dir="2700000" algn="tl">
                    <a:srgbClr val="000000">
                      <a:alpha val="43137"/>
                    </a:srgbClr>
                  </a:outerShdw>
                </a:effectLst>
                <a:cs typeface="Traditional Arabic" pitchFamily="2" charset="-78"/>
              </a:rPr>
              <a:t>الإِيْثَار</a:t>
            </a:r>
            <a:endParaRPr lang="en-US" sz="4400" b="1" dirty="0">
              <a:ln w="12700">
                <a:solidFill>
                  <a:schemeClr val="tx1"/>
                </a:solidFill>
              </a:ln>
              <a:solidFill>
                <a:srgbClr val="FFFF00"/>
              </a:solidFill>
              <a:effectLst>
                <a:outerShdw blurRad="38100" dist="38100" dir="2700000" algn="tl">
                  <a:srgbClr val="000000">
                    <a:alpha val="43137"/>
                  </a:srgbClr>
                </a:outerShdw>
              </a:effectLst>
              <a:latin typeface="Arial Black" pitchFamily="34" charset="0"/>
              <a:cs typeface="Traditional Arabic" pitchFamily="2" charset="-78"/>
            </a:endParaRPr>
          </a:p>
        </p:txBody>
      </p:sp>
      <p:sp>
        <p:nvSpPr>
          <p:cNvPr id="10" name="Curved Left Arrow 9"/>
          <p:cNvSpPr/>
          <p:nvPr/>
        </p:nvSpPr>
        <p:spPr>
          <a:xfrm rot="1467473">
            <a:off x="7868524" y="5486401"/>
            <a:ext cx="647700" cy="914400"/>
          </a:xfrm>
          <a:prstGeom prst="curvedLeftArrow">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xmlns="" val="463553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1584</Words>
  <Application>Microsoft Office PowerPoint</Application>
  <PresentationFormat>On-screen Show (4:3)</PresentationFormat>
  <Paragraphs>146</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DELL</cp:lastModifiedBy>
  <cp:revision>10</cp:revision>
  <dcterms:created xsi:type="dcterms:W3CDTF">2015-10-07T13:19:08Z</dcterms:created>
  <dcterms:modified xsi:type="dcterms:W3CDTF">2015-10-08T09:14:32Z</dcterms:modified>
</cp:coreProperties>
</file>